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Helvetica Neue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B4509E8-B661-496E-9AA1-F9D3EBB5B9A0}">
  <a:tblStyle styleId="{AB4509E8-B661-496E-9AA1-F9D3EBB5B9A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HelveticaNeue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HelveticaNeue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HelveticaNeue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colah.github.io/posts/2015-08-Understanding-LSTMs/" TargetMode="Externa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aca5b128f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aca5b128f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595959"/>
                </a:solidFill>
              </a:rPr>
              <a:t>What concepts from lecture/breakout were most relevant to your project?</a:t>
            </a:r>
            <a:endParaRPr sz="10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595959"/>
                </a:solidFill>
              </a:rPr>
              <a:t>What aspects of your project did you find most surprising?</a:t>
            </a:r>
            <a:endParaRPr sz="10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595959"/>
                </a:solidFill>
              </a:rPr>
              <a:t>What would you do differently if you were going to start from the beginning?</a:t>
            </a:r>
            <a:endParaRPr sz="10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595959"/>
                </a:solidFill>
              </a:rPr>
              <a:t>What questions do you still have?</a:t>
            </a:r>
            <a:endParaRPr sz="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85eefa74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85eefa74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85eefa74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85eefa74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https://colah.github.io/posts/2015-08-Understanding-LSTMs/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What problem were you trying to solve or understand?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What kind of data did you work with?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How does this fit into the concepts of the course?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	Was this supervised or unsupervised learning?</a:t>
            </a:r>
            <a:endParaRPr sz="1800">
              <a:solidFill>
                <a:srgbClr val="595959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Regression or classification?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	etc.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85eefa74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85eefa74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ca5b128f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aca5b128f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What does your data look like? Show an example or two.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How many examples, labels, features, etc.?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Word embedding we chose word2vec catalog they use 384 as their feature size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What did you do to pre-process your data? Why?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aca5b128f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aca5b128f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aca5b128f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aca5b128f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85eefa74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85eefa74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What methods did you choose? Why did you choose them?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Word2Vec+LSTM. Word2Vec converts each word in the sentence into embedding in which words with similar meanings have shorter distance between each other. To make it a sentence embedding, we concatinate the word embeddings in them to form a sentence embedding. 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LSTM captures the natural ordering of sentence, no vanishing gradients or long-term dependence issue.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How did you train these methods, and how did you evaluate them? Why?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CrossEntropyLoss + Adam optimizer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Compute validation loss in each epoch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To minimized the loss, we incorporate a adaptive learning rate method, which evaluates whether the current validation loss is not improving over a couple a epochs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595959"/>
                </a:solidFill>
              </a:rPr>
              <a:t>Balanced training set: the number of offensive and non-offensive sentences are 10:1 in the training set so we wrote a random sampling function that assigns offensive samples lower weights and non-offensive samples higher weights so that the training set after processing will be balanced</a:t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85eefa74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85eefa74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precision: The sentences that our model classifies as "offensive" are very likely to be indeed offensive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recall: among all offensive sentences, our model can correctly classify most of them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85eefa74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85eefa74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Offensive Language Detection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Nick Lu (tlu32) Keyi Ding (kding5) Ting Li (tli79)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39278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Applications, Text data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we’ve learned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285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RNN</a:t>
            </a:r>
            <a:r>
              <a:rPr lang="en"/>
              <a:t>,</a:t>
            </a:r>
            <a:r>
              <a:rPr b="1" lang="en"/>
              <a:t> </a:t>
            </a:r>
            <a:r>
              <a:rPr b="1" lang="en">
                <a:solidFill>
                  <a:schemeClr val="dk1"/>
                </a:solidFill>
              </a:rPr>
              <a:t>LSTM</a:t>
            </a:r>
            <a:r>
              <a:rPr lang="en"/>
              <a:t>,</a:t>
            </a:r>
            <a:r>
              <a:rPr b="1" lang="en"/>
              <a:t> </a:t>
            </a:r>
            <a:r>
              <a:rPr b="1" lang="en">
                <a:solidFill>
                  <a:schemeClr val="dk1"/>
                </a:solidFill>
              </a:rPr>
              <a:t>word embedding </a:t>
            </a:r>
            <a:r>
              <a:rPr b="1" lang="en">
                <a:solidFill>
                  <a:schemeClr val="dk1"/>
                </a:solidFill>
              </a:rPr>
              <a:t>📝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Longer</a:t>
            </a:r>
            <a:r>
              <a:rPr lang="en">
                <a:solidFill>
                  <a:schemeClr val="dk1"/>
                </a:solidFill>
              </a:rPr>
              <a:t> sentences, </a:t>
            </a:r>
            <a:r>
              <a:rPr b="1" lang="en">
                <a:solidFill>
                  <a:srgbClr val="CC0000"/>
                </a:solidFill>
              </a:rPr>
              <a:t>better</a:t>
            </a:r>
            <a:r>
              <a:rPr lang="en">
                <a:solidFill>
                  <a:schemeClr val="dk1"/>
                </a:solidFill>
              </a:rPr>
              <a:t> performance </a:t>
            </a:r>
            <a:r>
              <a:rPr lang="en" sz="2100">
                <a:solidFill>
                  <a:srgbClr val="E0E0E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😲</a:t>
            </a:r>
            <a:endParaRPr sz="2100">
              <a:solidFill>
                <a:srgbClr val="E0E0E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More </a:t>
            </a:r>
            <a:r>
              <a:rPr b="1" lang="en">
                <a:solidFill>
                  <a:schemeClr val="dk1"/>
                </a:solidFill>
              </a:rPr>
              <a:t>balanced</a:t>
            </a:r>
            <a:r>
              <a:rPr lang="en">
                <a:solidFill>
                  <a:schemeClr val="dk1"/>
                </a:solidFill>
              </a:rPr>
              <a:t> dataset, containing more “</a:t>
            </a:r>
            <a:r>
              <a:rPr b="1" lang="en">
                <a:solidFill>
                  <a:schemeClr val="dk1"/>
                </a:solidFill>
              </a:rPr>
              <a:t>neither</a:t>
            </a:r>
            <a:r>
              <a:rPr lang="en">
                <a:solidFill>
                  <a:schemeClr val="dk1"/>
                </a:solidFill>
              </a:rPr>
              <a:t>” entries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Softmax</a:t>
            </a:r>
            <a:r>
              <a:rPr b="1" lang="en"/>
              <a:t> </a:t>
            </a:r>
            <a:r>
              <a:rPr lang="en">
                <a:solidFill>
                  <a:schemeClr val="dk1"/>
                </a:solidFill>
              </a:rPr>
              <a:t>performs</a:t>
            </a:r>
            <a:r>
              <a:rPr lang="en"/>
              <a:t> </a:t>
            </a:r>
            <a:r>
              <a:rPr b="1" lang="en">
                <a:solidFill>
                  <a:srgbClr val="CC0000"/>
                </a:solidFill>
              </a:rPr>
              <a:t>worse</a:t>
            </a:r>
            <a:r>
              <a:rPr lang="en"/>
              <a:t> </a:t>
            </a:r>
            <a:r>
              <a:rPr lang="en">
                <a:solidFill>
                  <a:schemeClr val="dk1"/>
                </a:solidFill>
              </a:rPr>
              <a:t>than</a:t>
            </a:r>
            <a:r>
              <a:rPr lang="en"/>
              <a:t> </a:t>
            </a:r>
            <a:r>
              <a:rPr b="1" lang="en">
                <a:solidFill>
                  <a:schemeClr val="dk1"/>
                </a:solidFill>
              </a:rPr>
              <a:t>ReLU, </a:t>
            </a:r>
            <a:r>
              <a:rPr lang="en">
                <a:solidFill>
                  <a:schemeClr val="dk1"/>
                </a:solidFill>
              </a:rPr>
              <a:t>given a </a:t>
            </a:r>
            <a:r>
              <a:rPr b="1" lang="en">
                <a:solidFill>
                  <a:schemeClr val="dk1"/>
                </a:solidFill>
              </a:rPr>
              <a:t>multi-class classification</a:t>
            </a:r>
            <a:r>
              <a:rPr lang="en">
                <a:solidFill>
                  <a:schemeClr val="dk1"/>
                </a:solidFill>
              </a:rPr>
              <a:t> setting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55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Davidson, T., Warmsley, D., Macy, M., &amp; Weber, I. (2017). Automated hate speech detection and the problem of offensive language. </a:t>
            </a:r>
            <a:r>
              <a:rPr i="1" lang="en" sz="1100">
                <a:solidFill>
                  <a:schemeClr val="dk1"/>
                </a:solidFill>
              </a:rPr>
              <a:t>Proceedings of the International AAAI Conference on Web and Social Media</a:t>
            </a:r>
            <a:r>
              <a:rPr lang="en" sz="1100">
                <a:solidFill>
                  <a:schemeClr val="dk1"/>
                </a:solidFill>
              </a:rPr>
              <a:t>, </a:t>
            </a:r>
            <a:r>
              <a:rPr i="1" lang="en" sz="1100">
                <a:solidFill>
                  <a:schemeClr val="dk1"/>
                </a:solidFill>
              </a:rPr>
              <a:t>11</a:t>
            </a:r>
            <a:r>
              <a:rPr lang="en" sz="1100">
                <a:solidFill>
                  <a:schemeClr val="dk1"/>
                </a:solidFill>
              </a:rPr>
              <a:t>(1), 512–515. https://doi.org/10.1609/icwsm.v11i1.14955</a:t>
            </a:r>
            <a:endParaRPr sz="1100">
              <a:solidFill>
                <a:schemeClr val="dk1"/>
              </a:solidFill>
            </a:endParaRPr>
          </a:p>
          <a:p>
            <a:pPr indent="0" lvl="0" marL="355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100">
                <a:solidFill>
                  <a:schemeClr val="dk1"/>
                </a:solidFill>
              </a:rPr>
              <a:t>Understanding LSTM networks</a:t>
            </a:r>
            <a:r>
              <a:rPr lang="en" sz="1100">
                <a:solidFill>
                  <a:schemeClr val="dk1"/>
                </a:solidFill>
              </a:rPr>
              <a:t>. Understanding LSTM Networks -- colah's blog. (2015, August 27). Retrieved December 9, 2022, from https://colah.github.io/posts/2015-08-Understanding-LSTMs/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Definition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Automate hate speech &amp; offensive language detection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Sentences from Twitter with labels on whether people think the sentences are hateful or offensive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Classification task based on s</a:t>
            </a:r>
            <a:r>
              <a:rPr lang="en"/>
              <a:t>upervised</a:t>
            </a:r>
            <a:r>
              <a:rPr lang="en"/>
              <a:t> learning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RNN &amp; LSTM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4375" y="3083811"/>
            <a:ext cx="2853900" cy="159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this an interesting problem?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</a:t>
            </a:r>
            <a:r>
              <a:rPr lang="en"/>
              <a:t>ate speeches are common on social media, and it would be easier for such speeches to be regulated if some program can automatically detect them.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problem is similar to the language recognition in hw3 lab in that we take a natural language input as a sequence, and train a model to predict some labels associated with such input sequence.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Hate speech is sometimes hard to detect because it really depends on the context the language is used.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is hard to get unbiased, correctly labeled training data.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Dataset:</a:t>
            </a:r>
            <a:endParaRPr/>
          </a:p>
        </p:txBody>
      </p:sp>
      <p:graphicFrame>
        <p:nvGraphicFramePr>
          <p:cNvPr id="75" name="Google Shape;75;p16"/>
          <p:cNvGraphicFramePr/>
          <p:nvPr/>
        </p:nvGraphicFramePr>
        <p:xfrm>
          <a:off x="48800" y="1116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{AB4509E8-B661-496E-9AA1-F9D3EBB5B9A0}</a:tableStyleId>
              </a:tblPr>
              <a:tblGrid>
                <a:gridCol w="952300"/>
                <a:gridCol w="633600"/>
                <a:gridCol w="1179600"/>
                <a:gridCol w="1065225"/>
                <a:gridCol w="826575"/>
                <a:gridCol w="673925"/>
                <a:gridCol w="3593525"/>
              </a:tblGrid>
              <a:tr h="677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Unnamed:0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count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hate_speech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offensive_langague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neither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class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tweet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!!! RT @mayasolovely: As a woman you shouldn't complain about cleaning up your house. &amp;amp; as a man you should always take the trash out...</a:t>
                      </a:r>
                      <a:endParaRPr sz="12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  <a:tr h="70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!!!!! RT @mleew17: boy dats cold...tyga dwn bad for cuffin dat hoe in the 1st place!!</a:t>
                      </a:r>
                      <a:endParaRPr sz="12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76" name="Google Shape;76;p16"/>
          <p:cNvSpPr txBox="1"/>
          <p:nvPr/>
        </p:nvSpPr>
        <p:spPr>
          <a:xfrm>
            <a:off x="103525" y="4231525"/>
            <a:ext cx="8924700" cy="13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Labeled Data</a:t>
            </a:r>
            <a:r>
              <a:rPr lang="en" sz="2000"/>
              <a:t>, </a:t>
            </a:r>
            <a:r>
              <a:rPr lang="en" sz="2000">
                <a:solidFill>
                  <a:schemeClr val="dk1"/>
                </a:solidFill>
              </a:rPr>
              <a:t>Hate Speech and Offensive Language (Davidson et al., 2017)</a:t>
            </a:r>
            <a:r>
              <a:rPr lang="en" sz="1000">
                <a:solidFill>
                  <a:schemeClr val="dk1"/>
                </a:solidFill>
              </a:rPr>
              <a:t>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	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77" name="Google Shape;77;p16"/>
          <p:cNvSpPr txBox="1"/>
          <p:nvPr/>
        </p:nvSpPr>
        <p:spPr>
          <a:xfrm>
            <a:off x="1634700" y="530275"/>
            <a:ext cx="5004600" cy="71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rgbClr val="CC0000"/>
                </a:solidFill>
              </a:rPr>
              <a:t>24773 examples, 3 labels, </a:t>
            </a:r>
            <a:r>
              <a:rPr lang="en" sz="1800">
                <a:solidFill>
                  <a:srgbClr val="CC0000"/>
                </a:solidFill>
              </a:rPr>
              <a:t>and </a:t>
            </a:r>
            <a:r>
              <a:rPr b="1" lang="en" sz="1800">
                <a:solidFill>
                  <a:srgbClr val="CC0000"/>
                </a:solidFill>
              </a:rPr>
              <a:t>384 </a:t>
            </a:r>
            <a:r>
              <a:rPr lang="en" sz="1800">
                <a:solidFill>
                  <a:srgbClr val="CC0000"/>
                </a:solidFill>
              </a:rPr>
              <a:t>features. </a:t>
            </a:r>
            <a:endParaRPr sz="1800">
              <a:solidFill>
                <a:srgbClr val="CC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Dataset: </a:t>
            </a:r>
            <a:r>
              <a:rPr lang="en">
                <a:solidFill>
                  <a:srgbClr val="CC0000"/>
                </a:solidFill>
              </a:rPr>
              <a:t>Regex</a:t>
            </a:r>
            <a:r>
              <a:rPr lang="en"/>
              <a:t> preprocess</a:t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11700" y="1017725"/>
            <a:ext cx="85206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!!! RT @mayasolovely: As a woman you shouldn't complain about cleaning up your house. &amp;amp; as a man you should always take the trash out...</a:t>
            </a:r>
            <a:endParaRPr sz="1600">
              <a:solidFill>
                <a:schemeClr val="dk2"/>
              </a:solidFill>
            </a:endParaRPr>
          </a:p>
        </p:txBody>
      </p:sp>
      <p:graphicFrame>
        <p:nvGraphicFramePr>
          <p:cNvPr id="84" name="Google Shape;84;p17"/>
          <p:cNvGraphicFramePr/>
          <p:nvPr/>
        </p:nvGraphicFramePr>
        <p:xfrm>
          <a:off x="1788725" y="171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{AB4509E8-B661-496E-9AA1-F9D3EBB5B9A0}</a:tableStyleId>
              </a:tblPr>
              <a:tblGrid>
                <a:gridCol w="2533450"/>
                <a:gridCol w="2881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Username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"@.*:" and "@.* " 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Retweet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!*\sRT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https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r'https?://[^ ]+'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html bad encoding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"&amp;.*;"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Recurring letter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'([A-Za-z])\1{2,}' to '\1'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Recurring punctuation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'(\W)\1{1,}' to '\1'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Hashtag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'#.* '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Non-alphanumeric</a:t>
                      </a:r>
                      <a:endParaRPr/>
                    </a:p>
                  </a:txBody>
                  <a:tcPr marT="91425" marB="91425" marR="91425" marL="91425" anchor="ctr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[^A-Za-z0-9]+</a:t>
                      </a:r>
                      <a:endParaRPr sz="15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Dataset</a:t>
            </a:r>
            <a:endParaRPr/>
          </a:p>
        </p:txBody>
      </p:sp>
      <p:graphicFrame>
        <p:nvGraphicFramePr>
          <p:cNvPr id="90" name="Google Shape;90;p18"/>
          <p:cNvGraphicFramePr/>
          <p:nvPr/>
        </p:nvGraphicFramePr>
        <p:xfrm>
          <a:off x="109625" y="1474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{AB4509E8-B661-496E-9AA1-F9D3EBB5B9A0}</a:tableStyleId>
              </a:tblPr>
              <a:tblGrid>
                <a:gridCol w="952300"/>
                <a:gridCol w="633600"/>
                <a:gridCol w="1179600"/>
                <a:gridCol w="1065225"/>
                <a:gridCol w="826575"/>
                <a:gridCol w="673925"/>
                <a:gridCol w="3593525"/>
              </a:tblGrid>
              <a:tr h="677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Unnamed:0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count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hate_speech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offensive_langague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neither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class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tweet</a:t>
                      </a:r>
                      <a:endParaRPr b="1"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as a woman you shouldnt complain about cleaning up your house as a man you should always take the trash out</a:t>
                      </a:r>
                      <a:endParaRPr sz="1300">
                        <a:solidFill>
                          <a:schemeClr val="dk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  <a:tr h="70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boy dats coldtyga dwn bad for cuffin dat hoe in the 1st place</a:t>
                      </a:r>
                      <a:endParaRPr sz="1300">
                        <a:solidFill>
                          <a:schemeClr val="dk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1" name="Google Shape;91;p18"/>
          <p:cNvSpPr txBox="1"/>
          <p:nvPr/>
        </p:nvSpPr>
        <p:spPr>
          <a:xfrm>
            <a:off x="3286100" y="4083825"/>
            <a:ext cx="2205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Processed Data</a:t>
            </a:r>
            <a:endParaRPr b="1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	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9588" y="3166275"/>
            <a:ext cx="4504827" cy="169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64213" y="808753"/>
            <a:ext cx="4615574" cy="204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1973600" y="4053975"/>
            <a:ext cx="5410500" cy="9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Accuracy=0.905                       </a:t>
            </a:r>
            <a:r>
              <a:rPr lang="en"/>
              <a:t>F1-score=0.943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Precision=0.982                         Recall=0.906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4825" y="778500"/>
            <a:ext cx="4554350" cy="327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4175" y="726238"/>
            <a:ext cx="4807399" cy="33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Deliverables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have preprocessed the training data, trained the model, and generated a list of improper words.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Measuring hate level and categorizing hateful speeches are more difficult because we do not have a proper training data.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